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56" r:id="rId5"/>
    <p:sldId id="264" r:id="rId6"/>
    <p:sldId id="261" r:id="rId7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DDF8"/>
    <a:srgbClr val="49B9F1"/>
    <a:srgbClr val="FCD2DF"/>
    <a:srgbClr val="F96B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240A026-5BA7-4997-AF04-26012984C90C}" v="22" dt="2022-03-15T07:05:37.0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>
            <a:extLst>
              <a:ext uri="{FF2B5EF4-FFF2-40B4-BE49-F238E27FC236}">
                <a16:creationId xmlns:a16="http://schemas.microsoft.com/office/drawing/2014/main" id="{78D21ABD-1C96-441F-8576-A9DC38E6607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13CEDEF9-9057-46F6-A8AE-B26607C8950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7090813-DFB2-4693-92ED-F0AB16910A95}" type="datetimeFigureOut">
              <a:rPr lang="he-IL" smtClean="0"/>
              <a:t>י"ג/אדר ב/תשפ"ב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DEEBDAEA-B4F5-4642-A436-E8257F96375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5376DF63-BE62-4226-8773-FCBB14C8750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EA25F7D-0AC0-442F-A626-A9B9813B83D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754850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CB1B7CC-3DC4-44E7-AB94-5E51DB847821}" type="datetimeFigureOut">
              <a:rPr lang="he-IL" smtClean="0"/>
              <a:t>י"ג/אדר ב/תשפ"ב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37E83F5-FAB0-436A-9982-865FDD49360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7506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A570B4A-7E08-49FF-A6B8-B643C9276F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D2A16AB2-4253-484E-B929-C465F26C28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CCAFB186-9201-4070-944A-E241800664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3D6C5C-701E-4FC6-B36C-CC3117A652F7}" type="datetimeFigureOut">
              <a:rPr lang="he-IL" smtClean="0"/>
              <a:t>י"ג/אדר ב/תשפ"ב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FC35DE47-4189-443F-B87F-6B485DDFF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838A5CF5-F897-4B1E-8166-873A69B44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1B9345-143D-42FE-A660-FC6099789C8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72535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E30A2ED-A604-45C5-9F44-701F4B1CD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D2456053-3615-407C-AFAA-C459A82FA7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A7A9431C-6E7C-488A-8B24-2AD653472D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3D6C5C-701E-4FC6-B36C-CC3117A652F7}" type="datetimeFigureOut">
              <a:rPr lang="he-IL" smtClean="0"/>
              <a:t>י"ג/אדר ב/תשפ"ב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5E39E8D5-2465-4482-A452-D02E1F7BD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7AD06E5-6237-4D9D-A336-D52D22C10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1B9345-143D-42FE-A660-FC6099789C8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1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40F60E2C-CA9E-4CCA-8BB4-FFF81DDF01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5746101F-EFC2-400F-8373-98646ED7E1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F3D89DDF-2DA3-46B4-9A94-9DA945FC8D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3D6C5C-701E-4FC6-B36C-CC3117A652F7}" type="datetimeFigureOut">
              <a:rPr lang="he-IL" smtClean="0"/>
              <a:t>י"ג/אדר ב/תשפ"ב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72FAEE6B-8A8D-4ED1-A9C4-26F12D98F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E078A48E-A4B2-4770-BF23-A88224AE1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1B9345-143D-42FE-A660-FC6099789C8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09366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6080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BCC02BD8-3C59-471D-A348-C7E2996EE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0992C4CC-47EA-4244-8D81-73212C857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660C4682-9E46-45EE-B334-CE711935C7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3D6C5C-701E-4FC6-B36C-CC3117A652F7}" type="datetimeFigureOut">
              <a:rPr lang="he-IL" smtClean="0"/>
              <a:t>י"ג/אדר ב/תשפ"ב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143555B8-6972-473C-89EE-A05627004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74135CA5-AE87-4406-84C1-154D67E53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1B9345-143D-42FE-A660-FC6099789C8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15897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0A46811-FF2D-4277-AE96-E90F60AE6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0DF7B553-8127-4077-8AF0-54CFFBB9D8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C8548FF9-8389-4780-8F26-E068F0A543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293FA0B4-4992-450D-84A0-F928AE10742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3D6C5C-701E-4FC6-B36C-CC3117A652F7}" type="datetimeFigureOut">
              <a:rPr lang="he-IL" smtClean="0"/>
              <a:t>י"ג/אדר ב/תשפ"ב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4B37712B-CB5E-4E6E-BA15-F764A951C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22D03484-A93D-4949-BC84-880052B00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1B9345-143D-42FE-A660-FC6099789C8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8119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4174F5F-00DC-4710-B9C2-F7F7CC013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C5406D9D-344C-4962-AC3D-2525F8DB96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1E716FEB-42A2-4D09-B9A4-6726819F6B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FECAA274-C2DB-4F7C-BBF3-857AF2E58A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9C0A2A47-118A-4681-B7E4-E3E5408F01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5269687C-ABA5-4A56-8DBE-BF8EA0A264C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3D6C5C-701E-4FC6-B36C-CC3117A652F7}" type="datetimeFigureOut">
              <a:rPr lang="he-IL" smtClean="0"/>
              <a:t>י"ג/אדר ב/תשפ"ב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57F7EB17-7648-4768-B410-4ADC230AE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BE8AE07D-1830-47EA-8B5C-7C0AEA03E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1B9345-143D-42FE-A660-FC6099789C8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2904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1286FBC-A6A1-4EFF-8C52-5AAB2D371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70A945D0-E2A8-4934-872A-47C01C92BB0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3D6C5C-701E-4FC6-B36C-CC3117A652F7}" type="datetimeFigureOut">
              <a:rPr lang="he-IL" smtClean="0"/>
              <a:t>י"ג/אדר ב/תשפ"ב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D55C3429-B699-4332-AC40-2EF663E6C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89B5EABA-2D71-442F-A582-1014551D5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1B9345-143D-42FE-A660-FC6099789C8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92665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2F6FF25A-DEE7-4B1D-8645-4597E10281D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3D6C5C-701E-4FC6-B36C-CC3117A652F7}" type="datetimeFigureOut">
              <a:rPr lang="he-IL" smtClean="0"/>
              <a:t>י"ג/אדר ב/תשפ"ב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0C2FD67B-A2CC-4017-BF4B-566B03B40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E857E634-73A6-4D38-BBE3-CAA8525DB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1B9345-143D-42FE-A660-FC6099789C8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54420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B832849-D17A-456B-AFF3-E77AA9B52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092C952D-3758-4FAC-AF2E-4AFA9E2F0C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D7A75B05-E0B4-47BF-A691-9B0790EB10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557E2F64-02A4-44C1-B584-2354A66425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3D6C5C-701E-4FC6-B36C-CC3117A652F7}" type="datetimeFigureOut">
              <a:rPr lang="he-IL" smtClean="0"/>
              <a:t>י"ג/אדר ב/תשפ"ב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80454983-6CB3-4203-ADC0-179AE7EA5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49BBEB50-234B-4047-870C-27B6E7B04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1B9345-143D-42FE-A660-FC6099789C8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193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5F58488-C8AB-41BF-BA1C-DC85B855C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7C4E3ACE-6D3F-4FC7-95D5-45D787BB07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5DFB09DE-E006-4A13-A28D-EE69905873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625E19D0-BBB9-427A-B03F-85BF847CAA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3D6C5C-701E-4FC6-B36C-CC3117A652F7}" type="datetimeFigureOut">
              <a:rPr lang="he-IL" smtClean="0"/>
              <a:t>י"ג/אדר ב/תשפ"ב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EF67225D-DE0B-4C96-AAB2-91C72B3FC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01375D23-0463-4174-816C-6A1B17E09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C1B9345-143D-42FE-A660-FC6099789C8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15440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86EFCAAA-C66F-478B-B8D1-7428FF8EA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3CCCD3A8-F563-40F0-AC68-3A591E5B8D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79A33A74-137C-44DD-A9EA-FC4F82268B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D6C5C-701E-4FC6-B36C-CC3117A652F7}" type="datetimeFigureOut">
              <a:rPr lang="he-IL" smtClean="0"/>
              <a:t>י"ג/אדר ב/תשפ"ב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D09D3B69-D11E-44A3-B64D-3EC9547348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2BBE564D-4454-4856-8272-C64F8655D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1B9345-143D-42FE-A660-FC6099789C8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74446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id="{F88EFA90-743D-4C47-81AA-6DB62774E0F6}"/>
              </a:ext>
            </a:extLst>
          </p:cNvPr>
          <p:cNvSpPr/>
          <p:nvPr/>
        </p:nvSpPr>
        <p:spPr>
          <a:xfrm>
            <a:off x="1248656" y="2558564"/>
            <a:ext cx="10200005" cy="6904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/>
            </a:pPr>
            <a:r>
              <a:rPr lang="he-IL" sz="1600" b="1" dirty="0">
                <a:solidFill>
                  <a:schemeClr val="bg1"/>
                </a:solidFill>
                <a:cs typeface="Segoe UI" panose="020B0502040204020203" pitchFamily="34" charset="0"/>
              </a:rPr>
              <a:t>תרשים תהליך תשלומים – מועצה אזורית מנשה</a:t>
            </a:r>
            <a:endParaRPr lang="en-US" sz="1600" b="1" dirty="0">
              <a:solidFill>
                <a:schemeClr val="bg1"/>
              </a:solidFill>
              <a:cs typeface="Segoe UI" panose="020B0502040204020203" pitchFamily="34" charset="0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7D5B47A4-742C-485C-8FC1-31B061AD6FE7}"/>
              </a:ext>
            </a:extLst>
          </p:cNvPr>
          <p:cNvSpPr txBox="1"/>
          <p:nvPr/>
        </p:nvSpPr>
        <p:spPr>
          <a:xfrm>
            <a:off x="1248655" y="3119877"/>
            <a:ext cx="10200005" cy="61824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 rtl="1">
              <a:lnSpc>
                <a:spcPct val="200000"/>
              </a:lnSpc>
            </a:pPr>
            <a:r>
              <a:rPr lang="he-IL" sz="2000" dirty="0">
                <a:cs typeface="Segoe UI" panose="020B0502040204020203" pitchFamily="34" charset="0"/>
              </a:rPr>
              <a:t>תשלומים| </a:t>
            </a:r>
            <a:r>
              <a:rPr lang="he-IL" sz="1200" dirty="0">
                <a:cs typeface="Segoe UI" panose="020B0502040204020203" pitchFamily="34" charset="0"/>
              </a:rPr>
              <a:t>15.03.2022</a:t>
            </a:r>
            <a:endParaRPr lang="he-IL" sz="2000" dirty="0">
              <a:cs typeface="Segoe UI" panose="020B0502040204020203" pitchFamily="34" charset="0"/>
            </a:endParaRPr>
          </a:p>
        </p:txBody>
      </p:sp>
      <p:pic>
        <p:nvPicPr>
          <p:cNvPr id="10" name="Picture 23">
            <a:extLst>
              <a:ext uri="{FF2B5EF4-FFF2-40B4-BE49-F238E27FC236}">
                <a16:creationId xmlns:a16="http://schemas.microsoft.com/office/drawing/2014/main" id="{2E925442-5B4C-474C-98D2-636628E66A5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" y="6393692"/>
            <a:ext cx="1544320" cy="290439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2" descr="מועצה אזורית מנשה">
            <a:extLst>
              <a:ext uri="{FF2B5EF4-FFF2-40B4-BE49-F238E27FC236}">
                <a16:creationId xmlns:a16="http://schemas.microsoft.com/office/drawing/2014/main" id="{B9B0EF3E-3215-4758-919E-772EFB22F5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" y="0"/>
            <a:ext cx="1291590" cy="1278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8814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3">
            <a:extLst>
              <a:ext uri="{FF2B5EF4-FFF2-40B4-BE49-F238E27FC236}">
                <a16:creationId xmlns:a16="http://schemas.microsoft.com/office/drawing/2014/main" id="{2E925442-5B4C-474C-98D2-636628E66A5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" y="6393692"/>
            <a:ext cx="1544320" cy="290439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1">
            <a:extLst>
              <a:ext uri="{FF2B5EF4-FFF2-40B4-BE49-F238E27FC236}">
                <a16:creationId xmlns:a16="http://schemas.microsoft.com/office/drawing/2014/main" id="{803922E5-A5F7-413B-A7C1-FC719D42700C}"/>
              </a:ext>
            </a:extLst>
          </p:cNvPr>
          <p:cNvSpPr/>
          <p:nvPr/>
        </p:nvSpPr>
        <p:spPr>
          <a:xfrm>
            <a:off x="2252980" y="216887"/>
            <a:ext cx="9683178" cy="72994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8000"/>
              </a:solidFill>
              <a:cs typeface="Segoe UI" panose="020B0502040204020203" pitchFamily="34" charset="0"/>
            </a:endParaRPr>
          </a:p>
        </p:txBody>
      </p:sp>
      <p:sp>
        <p:nvSpPr>
          <p:cNvPr id="9" name="TextBox 2">
            <a:extLst>
              <a:ext uri="{FF2B5EF4-FFF2-40B4-BE49-F238E27FC236}">
                <a16:creationId xmlns:a16="http://schemas.microsoft.com/office/drawing/2014/main" id="{CCEB0297-A394-4788-AFD8-A74B385093F8}"/>
              </a:ext>
            </a:extLst>
          </p:cNvPr>
          <p:cNvSpPr txBox="1"/>
          <p:nvPr/>
        </p:nvSpPr>
        <p:spPr>
          <a:xfrm>
            <a:off x="7285736" y="345455"/>
            <a:ext cx="4589189" cy="58477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1">
            <a:spAutoFit/>
          </a:bodyPr>
          <a:lstStyle/>
          <a:p>
            <a:pPr algn="r" rtl="1"/>
            <a:r>
              <a:rPr lang="he-IL" sz="3200" b="1" dirty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תרשים תהליך תשלומים</a:t>
            </a:r>
          </a:p>
        </p:txBody>
      </p:sp>
      <p:pic>
        <p:nvPicPr>
          <p:cNvPr id="1026" name="Picture 2" descr="מועצה אזורית מנשה">
            <a:extLst>
              <a:ext uri="{FF2B5EF4-FFF2-40B4-BE49-F238E27FC236}">
                <a16:creationId xmlns:a16="http://schemas.microsoft.com/office/drawing/2014/main" id="{2C169328-63E6-4EA9-B173-8CDBD12302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" y="0"/>
            <a:ext cx="1291590" cy="1278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951F148-A3A5-4EB4-8017-1EF32BA8D0D4}"/>
              </a:ext>
            </a:extLst>
          </p:cNvPr>
          <p:cNvSpPr/>
          <p:nvPr/>
        </p:nvSpPr>
        <p:spPr>
          <a:xfrm>
            <a:off x="10126980" y="2023110"/>
            <a:ext cx="1657350" cy="7299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solidFill>
                  <a:sysClr val="windowText" lastClr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מילוי טופס בקשה לתשלום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919C12A-AAE0-4CB2-B209-FF6D6F8760B3}"/>
              </a:ext>
            </a:extLst>
          </p:cNvPr>
          <p:cNvSpPr/>
          <p:nvPr/>
        </p:nvSpPr>
        <p:spPr>
          <a:xfrm>
            <a:off x="10126980" y="2775910"/>
            <a:ext cx="1657350" cy="72994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200" dirty="0">
                <a:solidFill>
                  <a:sysClr val="windowText" lastClr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מנהל מחלקה ממלא טופס עם כל פרטי התשלום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9BF4F1F-DAAD-4B02-BCEA-5879728CA679}"/>
              </a:ext>
            </a:extLst>
          </p:cNvPr>
          <p:cNvSpPr/>
          <p:nvPr/>
        </p:nvSpPr>
        <p:spPr>
          <a:xfrm>
            <a:off x="7922980" y="2023110"/>
            <a:ext cx="1657350" cy="7299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solidFill>
                  <a:sysClr val="windowText" lastClr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הקמת טופס וקישור למערכת תשלומים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7EC6970-500B-4D61-AAE2-78A285491C6D}"/>
              </a:ext>
            </a:extLst>
          </p:cNvPr>
          <p:cNvSpPr/>
          <p:nvPr/>
        </p:nvSpPr>
        <p:spPr>
          <a:xfrm>
            <a:off x="7922980" y="2775910"/>
            <a:ext cx="1657350" cy="72994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200">
                <a:solidFill>
                  <a:sysClr val="windowText" lastClr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נועם ברוכים </a:t>
            </a:r>
            <a:r>
              <a:rPr lang="he-IL" sz="1200" dirty="0">
                <a:solidFill>
                  <a:sysClr val="windowText" lastClr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יוצר טופס לתשלום ומקשר אותו למערכת התשלומים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8425782B-AF29-4DA5-941E-83A5B7D0F3BD}"/>
              </a:ext>
            </a:extLst>
          </p:cNvPr>
          <p:cNvCxnSpPr>
            <a:cxnSpLocks/>
            <a:stCxn id="2" idx="1"/>
            <a:endCxn id="12" idx="3"/>
          </p:cNvCxnSpPr>
          <p:nvPr/>
        </p:nvCxnSpPr>
        <p:spPr>
          <a:xfrm flipH="1">
            <a:off x="9580330" y="2388080"/>
            <a:ext cx="5466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11E606B5-FF9C-44F4-B1E8-B6077623B09B}"/>
              </a:ext>
            </a:extLst>
          </p:cNvPr>
          <p:cNvSpPr/>
          <p:nvPr/>
        </p:nvSpPr>
        <p:spPr>
          <a:xfrm>
            <a:off x="5718980" y="2023110"/>
            <a:ext cx="1657350" cy="7299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solidFill>
                  <a:sysClr val="windowText" lastClr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אישור הטופס טרם פרסום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E15D554-2387-4B02-A150-3A403E7A802D}"/>
              </a:ext>
            </a:extLst>
          </p:cNvPr>
          <p:cNvSpPr/>
          <p:nvPr/>
        </p:nvSpPr>
        <p:spPr>
          <a:xfrm>
            <a:off x="5718980" y="2775910"/>
            <a:ext cx="1657350" cy="72994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200" dirty="0">
                <a:solidFill>
                  <a:sysClr val="windowText" lastClr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מנהל מחלקה מאשר את פרטי הטופס מול נועם ברוכים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498DBFA-2A5F-49B4-9A4F-ED60F973E8D4}"/>
              </a:ext>
            </a:extLst>
          </p:cNvPr>
          <p:cNvCxnSpPr>
            <a:cxnSpLocks/>
            <a:endCxn id="14" idx="3"/>
          </p:cNvCxnSpPr>
          <p:nvPr/>
        </p:nvCxnSpPr>
        <p:spPr>
          <a:xfrm flipH="1">
            <a:off x="7376330" y="2388080"/>
            <a:ext cx="5466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618FC575-0D3F-4411-915B-EC25A45E7746}"/>
              </a:ext>
            </a:extLst>
          </p:cNvPr>
          <p:cNvSpPr/>
          <p:nvPr/>
        </p:nvSpPr>
        <p:spPr>
          <a:xfrm>
            <a:off x="3514980" y="2023110"/>
            <a:ext cx="1657350" cy="7299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solidFill>
                  <a:sysClr val="windowText" lastClr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פרסום הטופס באתר המועצה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0BCFD67-AA9D-49B3-9337-8913DED56CA1}"/>
              </a:ext>
            </a:extLst>
          </p:cNvPr>
          <p:cNvSpPr/>
          <p:nvPr/>
        </p:nvSpPr>
        <p:spPr>
          <a:xfrm>
            <a:off x="3514980" y="2775910"/>
            <a:ext cx="1657350" cy="72994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200" dirty="0">
                <a:solidFill>
                  <a:sysClr val="windowText" lastClr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מבוצע על ידי נועם ברוכים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B42B20BE-88E8-4D93-A56B-2E2B7EC8C5B9}"/>
              </a:ext>
            </a:extLst>
          </p:cNvPr>
          <p:cNvCxnSpPr>
            <a:cxnSpLocks/>
            <a:endCxn id="17" idx="3"/>
          </p:cNvCxnSpPr>
          <p:nvPr/>
        </p:nvCxnSpPr>
        <p:spPr>
          <a:xfrm flipH="1">
            <a:off x="5172330" y="2388080"/>
            <a:ext cx="5466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5E91E2EF-9DAD-4454-B040-C705503A656C}"/>
              </a:ext>
            </a:extLst>
          </p:cNvPr>
          <p:cNvSpPr/>
          <p:nvPr/>
        </p:nvSpPr>
        <p:spPr>
          <a:xfrm>
            <a:off x="3514980" y="3992880"/>
            <a:ext cx="1657350" cy="7299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solidFill>
                  <a:sysClr val="windowText" lastClr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הוצאת דוח תשלומים בסוף החודש</a:t>
            </a:r>
          </a:p>
        </p:txBody>
      </p:sp>
      <p:cxnSp>
        <p:nvCxnSpPr>
          <p:cNvPr id="21" name="Connector: Elbow 20">
            <a:extLst>
              <a:ext uri="{FF2B5EF4-FFF2-40B4-BE49-F238E27FC236}">
                <a16:creationId xmlns:a16="http://schemas.microsoft.com/office/drawing/2014/main" id="{90CBEEE2-1F2B-4355-9411-2F86A9E66334}"/>
              </a:ext>
            </a:extLst>
          </p:cNvPr>
          <p:cNvCxnSpPr>
            <a:stCxn id="17" idx="1"/>
            <a:endCxn id="20" idx="1"/>
          </p:cNvCxnSpPr>
          <p:nvPr/>
        </p:nvCxnSpPr>
        <p:spPr>
          <a:xfrm rot="10800000" flipV="1">
            <a:off x="3514980" y="2388080"/>
            <a:ext cx="12700" cy="1969770"/>
          </a:xfrm>
          <a:prstGeom prst="bent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68B8BD08-7ADD-4497-AA45-8D479E34840C}"/>
              </a:ext>
            </a:extLst>
          </p:cNvPr>
          <p:cNvSpPr/>
          <p:nvPr/>
        </p:nvSpPr>
        <p:spPr>
          <a:xfrm>
            <a:off x="3521329" y="4745680"/>
            <a:ext cx="1657350" cy="72994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200" dirty="0">
                <a:solidFill>
                  <a:sysClr val="windowText" lastClr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חיים בן-נון מוציא דוח של כל התשלומים שהתקבלו ושולח למנהל המחלקה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3FF0CEB-9F2C-4ABF-907B-F20D091D411F}"/>
              </a:ext>
            </a:extLst>
          </p:cNvPr>
          <p:cNvSpPr/>
          <p:nvPr/>
        </p:nvSpPr>
        <p:spPr>
          <a:xfrm>
            <a:off x="5723595" y="3992880"/>
            <a:ext cx="1657350" cy="7299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solidFill>
                  <a:sysClr val="windowText" lastClr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בקשה לשיוך התשלומים לסעיף תקציבי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A4CEAE6-CC34-4282-BF1E-092DA9D9EDE7}"/>
              </a:ext>
            </a:extLst>
          </p:cNvPr>
          <p:cNvCxnSpPr>
            <a:stCxn id="20" idx="3"/>
            <a:endCxn id="24" idx="1"/>
          </p:cNvCxnSpPr>
          <p:nvPr/>
        </p:nvCxnSpPr>
        <p:spPr>
          <a:xfrm>
            <a:off x="5172330" y="4357850"/>
            <a:ext cx="5512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47E56666-92A3-450D-9E3E-C4CBAAFA801F}"/>
              </a:ext>
            </a:extLst>
          </p:cNvPr>
          <p:cNvSpPr/>
          <p:nvPr/>
        </p:nvSpPr>
        <p:spPr>
          <a:xfrm>
            <a:off x="5656890" y="4835681"/>
            <a:ext cx="1781529" cy="72994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200" dirty="0">
                <a:solidFill>
                  <a:sysClr val="windowText" lastClr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מנהל המחלקה פונה עם הדוח להנהלת חשבונות ומעביר נתונים (כמות ועלות התשלומים שהתקבלו)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888CADE-D2F5-4406-B201-95D0156C85A0}"/>
              </a:ext>
            </a:extLst>
          </p:cNvPr>
          <p:cNvSpPr/>
          <p:nvPr/>
        </p:nvSpPr>
        <p:spPr>
          <a:xfrm>
            <a:off x="7922980" y="3992880"/>
            <a:ext cx="1657350" cy="7299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600" dirty="0">
                <a:solidFill>
                  <a:sysClr val="windowText" lastClr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בקשה לשיוך התשלומים לסעיף תקציבי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D6D04C69-9B3D-412B-8D99-6C007EEC975A}"/>
              </a:ext>
            </a:extLst>
          </p:cNvPr>
          <p:cNvCxnSpPr/>
          <p:nvPr/>
        </p:nvCxnSpPr>
        <p:spPr>
          <a:xfrm>
            <a:off x="7371715" y="4353250"/>
            <a:ext cx="5512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DA4C4BD9-AF8E-451E-9817-DFA5554706AD}"/>
              </a:ext>
            </a:extLst>
          </p:cNvPr>
          <p:cNvSpPr/>
          <p:nvPr/>
        </p:nvSpPr>
        <p:spPr>
          <a:xfrm>
            <a:off x="7922980" y="4741079"/>
            <a:ext cx="1657350" cy="72994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200" dirty="0">
                <a:solidFill>
                  <a:sysClr val="windowText" lastClr="000000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ביצוע שיוך תשלום לסעיף תקציבי  ע"י  מחלקת הגביה</a:t>
            </a:r>
          </a:p>
        </p:txBody>
      </p:sp>
    </p:spTree>
    <p:extLst>
      <p:ext uri="{BB962C8B-B14F-4D97-AF65-F5344CB8AC3E}">
        <p14:creationId xmlns:p14="http://schemas.microsoft.com/office/powerpoint/2010/main" val="1814481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9C39D279-AC7A-4550-ABDD-7B3C6DDAC8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1975" y="1704975"/>
            <a:ext cx="3448050" cy="3448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">
            <a:extLst>
              <a:ext uri="{FF2B5EF4-FFF2-40B4-BE49-F238E27FC236}">
                <a16:creationId xmlns:a16="http://schemas.microsoft.com/office/drawing/2014/main" id="{CC8B51B7-33A0-4175-9967-6D15032D58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1106" y="6121884"/>
            <a:ext cx="2109788" cy="415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8684650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5E1CF074F54040BF6957022B41EF2F" ma:contentTypeVersion="12" ma:contentTypeDescription="Create a new document." ma:contentTypeScope="" ma:versionID="1c66730717014de6104c3d8d0f317271">
  <xsd:schema xmlns:xsd="http://www.w3.org/2001/XMLSchema" xmlns:xs="http://www.w3.org/2001/XMLSchema" xmlns:p="http://schemas.microsoft.com/office/2006/metadata/properties" xmlns:ns2="f4f02e91-ef26-413e-a23e-2014a9bf8c2e" xmlns:ns3="abc67782-8d0d-4c1f-8bd5-bf98b2aed6c5" targetNamespace="http://schemas.microsoft.com/office/2006/metadata/properties" ma:root="true" ma:fieldsID="e940f839fbcf239e7a20f77950cfcb12" ns2:_="" ns3:_="">
    <xsd:import namespace="f4f02e91-ef26-413e-a23e-2014a9bf8c2e"/>
    <xsd:import namespace="abc67782-8d0d-4c1f-8bd5-bf98b2aed6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f02e91-ef26-413e-a23e-2014a9bf8c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c67782-8d0d-4c1f-8bd5-bf98b2aed6c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3B03AE6-3982-4ED1-A885-06CA35635D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f02e91-ef26-413e-a23e-2014a9bf8c2e"/>
    <ds:schemaRef ds:uri="abc67782-8d0d-4c1f-8bd5-bf98b2aed6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FE14F34-53C3-4562-BA8A-C35BFC5C5966}">
  <ds:schemaRefs>
    <ds:schemaRef ds:uri="5aa72829-a8a7-4c11-a640-97a9199f44e1"/>
    <ds:schemaRef ds:uri="7740e5e5-e61e-4bcb-a96d-59df47b7682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26B785C-5F25-4014-A1DE-0DC51382C00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4448</TotalTime>
  <Words>110</Words>
  <Application>Microsoft Office PowerPoint</Application>
  <PresentationFormat>מסך רחב</PresentationFormat>
  <Paragraphs>17</Paragraphs>
  <Slides>3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David</vt:lpstr>
      <vt:lpstr>ערכת נושא Office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Inbar Meltzer</dc:creator>
  <cp:lastModifiedBy>Shira Grabler</cp:lastModifiedBy>
  <cp:revision>9</cp:revision>
  <dcterms:created xsi:type="dcterms:W3CDTF">2021-08-01T12:42:37Z</dcterms:created>
  <dcterms:modified xsi:type="dcterms:W3CDTF">2022-03-16T10:25:32Z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0x010100B25E1CF074F54040BF6957022B41EF2F</vt:lpwstr>
  </property>
</Properties>
</file>